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53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731520"/>
            <a:ext cx="3657600" cy="3657600"/>
          </a:xfrm>
          <a:prstGeom prst="ellipse">
            <a:avLst/>
          </a:prstGeom>
          <a:solidFill>
            <a:srgbClr val="0D2E23">
              <a:alpha val="60000"/>
            </a:srgbClr>
          </a:solidFill>
          <a:ln w="12700">
            <a:solidFill>
              <a:srgbClr val="0D2E23">
                <a:alpha val="6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743200" cy="2743200"/>
          </a:xfrm>
          <a:prstGeom prst="ellipse">
            <a:avLst/>
          </a:prstGeom>
          <a:solidFill>
            <a:srgbClr val="D4AC0D">
              <a:alpha val="20000"/>
            </a:srgbClr>
          </a:solidFill>
          <a:ln w="12700">
            <a:solidFill>
              <a:srgbClr val="D4AC0D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5486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spc="300" kern="0" dirty="0">
                <a:solidFill>
                  <a:srgbClr val="9FBF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Business Hub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0972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Catalogue </a:t>
            </a:r>
            <a:pPr algn="ctr" indent="0" marL="0">
              <a:buNone/>
            </a:pPr>
            <a:r>
              <a:rPr lang="en-US" sz="5200" dirty="0">
                <a:solidFill>
                  <a:srgbClr val="F2D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Formations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457200" y="2240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B5CE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· Ressources Humaines · Private Equity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1371600" y="2971800"/>
            <a:ext cx="2011680" cy="91440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71600" y="30175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2D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1371600" y="34747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5CEAC"/>
                </a:solidFill>
              </a:rPr>
              <a:t>Modules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931920" y="2971800"/>
            <a:ext cx="2011680" cy="91440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931920" y="30175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2D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931920" y="34747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5CEAC"/>
                </a:solidFill>
              </a:rPr>
              <a:t>Domaines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492240" y="2971800"/>
            <a:ext cx="2011680" cy="91440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92240" y="30175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2D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6492240" y="3474720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B5CEAC"/>
                </a:solidFill>
              </a:rPr>
              <a:t>Contexte africain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74320" y="4251960"/>
            <a:ext cx="8595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9F6B"/>
                </a:solidFill>
              </a:rPr>
              <a:t>Formations certifiantes · Afrique francophone &amp; Diaspora · Wave · Orange Money · Carte bancaire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onbusinesshub.com · contact@onbusinesshub.com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 — Plans tarifaires individuels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professionnels, étudiants et indépendants · Paiement Wave · Orange Money · Carte bancaire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28600" y="914400"/>
            <a:ext cx="278892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00584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Essentiel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65760" y="1353312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25 000 – 50 000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 FCFA / module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65760" y="1847088"/>
            <a:ext cx="251460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920240"/>
            <a:ext cx="25146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Accès vidéos 6 mois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Support de cours PDF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Quiz d'évaluation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Attestation de suivi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dirty="0">
                <a:solidFill>
                  <a:srgbClr val="CCCCCC"/>
                </a:solidFill>
              </a:rPr>
              <a:t>–  Sessions live mensuelles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dirty="0">
                <a:solidFill>
                  <a:srgbClr val="CCCCCC"/>
                </a:solidFill>
              </a:rPr>
              <a:t>–  Projet pratique corrigé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dirty="0">
                <a:solidFill>
                  <a:srgbClr val="CCCCCC"/>
                </a:solidFill>
              </a:rPr>
              <a:t>–  Certification ON Business Hub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5760" y="4206240"/>
            <a:ext cx="2514600" cy="36576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420624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S'inscrire maintenant →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127248" y="777240"/>
            <a:ext cx="2880360" cy="393192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3127248" y="804672"/>
            <a:ext cx="2880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2D016"/>
                </a:solidFill>
              </a:rPr>
              <a:t>Le plus populaire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172968" y="987552"/>
            <a:ext cx="2788920" cy="3767328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310128" y="1078992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Certifiant ⭐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310128" y="1426464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D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55 000 – 100 000</a:t>
            </a:r>
            <a:pPr indent="0" marL="0">
              <a:buNone/>
            </a:pPr>
            <a:r>
              <a:rPr lang="en-US" sz="1000" dirty="0">
                <a:solidFill>
                  <a:srgbClr val="9FBFA1"/>
                </a:solidFill>
              </a:rPr>
              <a:t> FCFA / module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3310128" y="1920240"/>
            <a:ext cx="2514600" cy="0"/>
          </a:xfrm>
          <a:prstGeom prst="line">
            <a:avLst/>
          </a:prstGeom>
          <a:noFill/>
          <a:ln w="6350">
            <a:solidFill>
              <a:srgbClr val="3A6B4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10128" y="1993392"/>
            <a:ext cx="25146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DCE8DC"/>
                </a:solidFill>
              </a:rPr>
              <a:t>✓  Accès vidéos illimité 12 mois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DCE8DC"/>
                </a:solidFill>
              </a:rPr>
              <a:t>✓  Support de cours + ressources bonus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DCE8DC"/>
                </a:solidFill>
              </a:rPr>
              <a:t>✓  Quiz + évaluations progressives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DCE8DC"/>
                </a:solidFill>
              </a:rPr>
              <a:t>✓  2 sessions live par mois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DCE8DC"/>
                </a:solidFill>
              </a:rPr>
              <a:t>✓  Projet pratique avec correction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DCE8DC"/>
                </a:solidFill>
              </a:rPr>
              <a:t>✓  Certification ON Business Hub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dirty="0">
                <a:solidFill>
                  <a:srgbClr val="6B9F6B"/>
                </a:solidFill>
              </a:rPr>
              <a:t>–  Session mentorat individuelle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310128" y="4251960"/>
            <a:ext cx="2514600" cy="365760"/>
          </a:xfrm>
          <a:prstGeom prst="rect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10128" y="42519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D2E23"/>
                </a:solidFill>
              </a:rPr>
              <a:t>S'inscrire maintenant →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117336" y="914400"/>
            <a:ext cx="278892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254496" y="1005840"/>
            <a:ext cx="2514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Excellence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254496" y="1353312"/>
            <a:ext cx="2514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150 000</a:t>
            </a:r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 FCFA / tous modules IT</a:t>
            </a:r>
            <a:endParaRPr lang="en-US" sz="2000" dirty="0"/>
          </a:p>
        </p:txBody>
      </p:sp>
      <p:sp>
        <p:nvSpPr>
          <p:cNvPr id="27" name="Shape 25"/>
          <p:cNvSpPr/>
          <p:nvPr/>
        </p:nvSpPr>
        <p:spPr>
          <a:xfrm>
            <a:off x="6254496" y="1847088"/>
            <a:ext cx="2514600" cy="0"/>
          </a:xfrm>
          <a:prstGeom prst="line">
            <a:avLst/>
          </a:prstGeom>
          <a:noFill/>
          <a:ln w="6350">
            <a:solidFill>
              <a:srgbClr val="CCCC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54496" y="1920240"/>
            <a:ext cx="25146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Accès illimité tous modules du domaine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3 sessions mentorat individuel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Révision CV + profil LinkedIn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Mise en relation recruteurs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Badge numérique vérifiable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Accès communauté alumni</a:t>
            </a:r>
            <a:endParaRPr lang="en-US" sz="10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000" b="1" dirty="0">
                <a:solidFill>
                  <a:srgbClr val="444444"/>
                </a:solidFill>
              </a:rPr>
              <a:t>✓  Certification ON Business Hub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254496" y="4206240"/>
            <a:ext cx="2514600" cy="36576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54496" y="420624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S'inscrire maintenant →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 — Offres entreprises (B2B)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Conventions de formation · Facturation · Rapport individuel et collectif de progression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960120"/>
            <a:ext cx="420624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960120"/>
            <a:ext cx="64008" cy="1828800"/>
          </a:xfrm>
          <a:prstGeom prst="rect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05156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1A5342"/>
                </a:solidFill>
              </a:rPr>
              <a:t>GROUPE 5–15 PERSONNES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234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Pack équipe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57200" y="158191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350 000 – 600 000 FCFA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57200" y="18379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</a:rPr>
              <a:t>Par session · 1 à 3 jours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205740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Contenu adapté au contexte de l'entreprise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Formateur dédié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Rapport individuel et collectif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Attestations de formation légales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09160" y="960120"/>
            <a:ext cx="420624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09160" y="960120"/>
            <a:ext cx="64008" cy="1828800"/>
          </a:xfrm>
          <a:prstGeom prst="rect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92040" y="105156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1A5342"/>
                </a:solidFill>
              </a:rPr>
              <a:t>ABONNEMENT ANNUEL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892040" y="1234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Pack organisation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892040" y="158191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1 500 000 – 3 000 000 FCFA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892040" y="183794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</a:rPr>
              <a:t>Par an · Selon taille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92040" y="205740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Accès illimité tous modules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Dashboard RH de suivi des compétences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4 sessions live exclusives / an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Compte gestionnaire dédié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74320" y="2926080"/>
            <a:ext cx="420624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2926080"/>
            <a:ext cx="64008" cy="1828800"/>
          </a:xfrm>
          <a:prstGeom prst="rect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301752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1A5342"/>
                </a:solidFill>
              </a:rPr>
              <a:t>FORMATION INTENSIVE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57200" y="32004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Bootcamp &amp; séminaire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57200" y="354787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 devis · dès 800 000 FCFA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57200" y="380390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</a:rPr>
              <a:t>3 à 5 jours · Présentiel / distanciel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" y="402336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Ingénierie pédagogique incluse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Exercices sur cas réels de l'entreprise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Suivi post-formation 30 jours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Convention + attestations légales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09160" y="2926080"/>
            <a:ext cx="4206240" cy="182880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709160" y="2926080"/>
            <a:ext cx="64008" cy="1828800"/>
          </a:xfrm>
          <a:prstGeom prst="rect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92040" y="301752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1A5342"/>
                </a:solidFill>
              </a:rPr>
              <a:t>DIASPORA &amp; INTERNATIONAL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892040" y="32004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Pack diaspora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4892040" y="354787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80 € – 250 € / module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4892040" y="380390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</a:rPr>
              <a:t>Équivalent plan Certifiant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892040" y="4023360"/>
            <a:ext cx="38404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Paiement Stripe, PayPal, virement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Sessions live aux fuseaux adaptés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Communauté diaspora dédiée</a:t>
            </a:r>
            <a:endParaRPr lang="en-US" sz="10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000" dirty="0">
                <a:solidFill>
                  <a:srgbClr val="444444"/>
                </a:solidFill>
              </a:rPr>
              <a:t>Certification reconnue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534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0D2E23">
              <a:alpha val="50000"/>
            </a:srgbClr>
          </a:solidFill>
          <a:ln w="12700">
            <a:solidFill>
              <a:srgbClr val="0D2E23">
                <a:alpha val="5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743200" cy="2743200"/>
          </a:xfrm>
          <a:prstGeom prst="ellipse">
            <a:avLst/>
          </a:prstGeom>
          <a:solidFill>
            <a:srgbClr val="D4AC0D">
              <a:alpha val="20000"/>
            </a:srgbClr>
          </a:solidFill>
          <a:ln w="12700">
            <a:solidFill>
              <a:srgbClr val="D4AC0D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Commencez votre formation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234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9FBFA1"/>
                </a:solidFill>
              </a:rPr>
              <a:t>Remplissez le formulaire en ligne · Réponse sous 24h · Paiement Mobile Money ou carte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737360"/>
            <a:ext cx="548640" cy="548640"/>
          </a:xfrm>
          <a:prstGeom prst="ellipse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7373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2E23"/>
                </a:solidFill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74320" y="23774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Choisissez votre domaine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" y="278892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IT, RH ou Private Equity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298448" y="2011680"/>
            <a:ext cx="969264" cy="0"/>
          </a:xfrm>
          <a:prstGeom prst="line">
            <a:avLst/>
          </a:prstGeom>
          <a:noFill/>
          <a:ln w="10160">
            <a:solidFill>
              <a:srgbClr val="D4AC0D"/>
            </a:solidFill>
            <a:prstDash val="dash"/>
          </a:ln>
        </p:spPr>
      </p:sp>
      <p:sp>
        <p:nvSpPr>
          <p:cNvPr id="11" name="Shape 9"/>
          <p:cNvSpPr/>
          <p:nvPr/>
        </p:nvSpPr>
        <p:spPr>
          <a:xfrm>
            <a:off x="2286000" y="1737360"/>
            <a:ext cx="548640" cy="548640"/>
          </a:xfrm>
          <a:prstGeom prst="ellipse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286000" y="17373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2E23"/>
                </a:solidFill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828800" y="23774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Sélectionnez votre module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28800" y="278892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Parmi les 33 disponibles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852928" y="2011680"/>
            <a:ext cx="969264" cy="0"/>
          </a:xfrm>
          <a:prstGeom prst="line">
            <a:avLst/>
          </a:prstGeom>
          <a:noFill/>
          <a:ln w="10160">
            <a:solidFill>
              <a:srgbClr val="D4AC0D"/>
            </a:solidFill>
            <a:prstDash val="dash"/>
          </a:ln>
        </p:spPr>
      </p:sp>
      <p:sp>
        <p:nvSpPr>
          <p:cNvPr id="16" name="Shape 14"/>
          <p:cNvSpPr/>
          <p:nvPr/>
        </p:nvSpPr>
        <p:spPr>
          <a:xfrm>
            <a:off x="3840480" y="1737360"/>
            <a:ext cx="548640" cy="548640"/>
          </a:xfrm>
          <a:prstGeom prst="ellipse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840480" y="17373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2E23"/>
                </a:solidFill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383280" y="23774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Choisissez votre plan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83280" y="278892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Essentiel, Certifiant ou Excellence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407408" y="2011680"/>
            <a:ext cx="969264" cy="0"/>
          </a:xfrm>
          <a:prstGeom prst="line">
            <a:avLst/>
          </a:prstGeom>
          <a:noFill/>
          <a:ln w="10160">
            <a:solidFill>
              <a:srgbClr val="D4AC0D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394960" y="1737360"/>
            <a:ext cx="548640" cy="548640"/>
          </a:xfrm>
          <a:prstGeom prst="ellipse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94960" y="17373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2E23"/>
                </a:solidFill>
              </a:rPr>
              <a:t>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937760" y="23774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Remplissez le formulaire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937760" y="278892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Sur onbusinesshub.com/formations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5961888" y="2011680"/>
            <a:ext cx="969264" cy="0"/>
          </a:xfrm>
          <a:prstGeom prst="line">
            <a:avLst/>
          </a:prstGeom>
          <a:noFill/>
          <a:ln w="10160">
            <a:solidFill>
              <a:srgbClr val="D4AC0D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6949440" y="1737360"/>
            <a:ext cx="548640" cy="548640"/>
          </a:xfrm>
          <a:prstGeom prst="ellipse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949440" y="17373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D2E23"/>
                </a:solidFill>
              </a:rPr>
              <a:t>5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492240" y="237744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Payez &amp; démarrez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492240" y="278892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Wave · Orange Money · Carte · Virement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31520" y="3246120"/>
            <a:ext cx="7680960" cy="1417320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68680" y="33375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D016"/>
                </a:solidFill>
              </a:rPr>
              <a:t>Site web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868680" y="35661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onbusinesshub.com/formations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788920" y="33375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D016"/>
                </a:solidFill>
              </a:rPr>
              <a:t>Email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788920" y="35661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contact@onbusinesshub.com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709160" y="33375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D016"/>
                </a:solidFill>
              </a:rPr>
              <a:t>WhatsApp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709160" y="35661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+221 77 XXX XX XX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629400" y="33375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D016"/>
                </a:solidFill>
              </a:rPr>
              <a:t>Paiement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629400" y="35661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Wave · Orange Money · Carte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ON Business Hub · onbusinesshub.com · Formations certifiantes IT, RH, Private Equity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Sommaire du catalogue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Vue d'ensemble des formations disponibles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960120"/>
            <a:ext cx="420624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11480" y="1188720"/>
            <a:ext cx="502920" cy="502920"/>
          </a:xfrm>
          <a:prstGeom prst="ellipse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51560" y="10515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&amp; Technologies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51560" y="1399032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12 modules · Culture digitale, IA, Data, Cybersécurité, Dev Web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2286000"/>
            <a:ext cx="420624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11480" y="2514600"/>
            <a:ext cx="502920" cy="5029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2514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51560" y="23774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Ressources humaines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51560" y="2724912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11 modules · Stratégie RH, Recrutement, Paie, Droit OHADA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74320" y="3611880"/>
            <a:ext cx="420624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11480" y="3840480"/>
            <a:ext cx="502920" cy="502920"/>
          </a:xfrm>
          <a:prstGeom prst="ellipse">
            <a:avLst/>
          </a:prstGeom>
          <a:solidFill>
            <a:srgbClr val="D4AC0D"/>
          </a:solidFill>
          <a:ln w="12700">
            <a:solidFill>
              <a:srgbClr val="D4AC0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8404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03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51560" y="370332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Private Equity &amp; Finance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51560" y="4050792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10 modules · Valorisation, Due Diligence, Fundraising, Trésorerie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09160" y="960120"/>
            <a:ext cx="420624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46320" y="1188720"/>
            <a:ext cx="502920" cy="502920"/>
          </a:xfrm>
          <a:prstGeom prst="ellipse">
            <a:avLst/>
          </a:prstGeom>
          <a:solidFill>
            <a:srgbClr val="4A7D5E"/>
          </a:solidFill>
          <a:ln w="12700">
            <a:solidFill>
              <a:srgbClr val="4A7D5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46320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04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486400" y="105156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Plans tarifaires individuels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86400" y="1399032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Essentiel · Certifiant · Excellence — à partir de 25 000 FCFA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286000"/>
            <a:ext cx="420624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846320" y="2514600"/>
            <a:ext cx="502920" cy="502920"/>
          </a:xfrm>
          <a:prstGeom prst="ellipse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0" y="2514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05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486400" y="23774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Offres entreprises (B2B)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486400" y="2724912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Pack équipe · Pack organisation · Bootcamp · Diaspora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709160" y="3611880"/>
            <a:ext cx="420624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846320" y="3840480"/>
            <a:ext cx="502920" cy="502920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46320" y="38404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06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5486400" y="370332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Comment s'inscrire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5486400" y="4050792"/>
            <a:ext cx="3291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Formulaire en ligne · Contact WhatsApp · Paiement Mobile Money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26280" y="914400"/>
            <a:ext cx="0" cy="3840480"/>
          </a:xfrm>
          <a:prstGeom prst="line">
            <a:avLst/>
          </a:prstGeom>
          <a:noFill/>
          <a:ln w="6350">
            <a:solidFill>
              <a:srgbClr val="CCCCCC"/>
            </a:solidFill>
            <a:prstDash val="dash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 — IT &amp; Technologies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modules pratiques · Du fondamental au leadership tech · Contexte africain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914400"/>
            <a:ext cx="859536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91440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12 modules disponibles · Initiation → Avancé · Certifiant · Adapté aux réalités africaines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0" y="914400"/>
            <a:ext cx="1005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2D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274320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7472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EAF3DE"/>
          </a:solidFill>
          <a:ln w="12700">
            <a:solidFill>
              <a:srgbClr val="EAF3D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7D32"/>
                </a:solidFill>
              </a:rPr>
              <a:t>Initiation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347472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Culture digitale &amp; transformation numérique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16h  ·  25 000 F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450592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523744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23744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2523744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IA appliquée aux métiers africains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450592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23744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20h  ·  35 000 F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626864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700016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00016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700016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Gestion de projet digital &amp; Agile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26864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00016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20h  ·  35 000 F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803136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876288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76288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876288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Analytics &amp; Excel avancé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803136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76288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24h  ·  40 000 F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74320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7472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47472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47472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Cybersécurité &amp; protection des données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74320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47472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32h  ·  50 000 F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2450592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2523744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523744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2523744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SIRH &amp; digitalisation des processus RH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2450592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523744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28h  ·  45 000 F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4626864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700016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CE4EC"/>
          </a:solidFill>
          <a:ln w="12700">
            <a:solidFill>
              <a:srgbClr val="FCE4E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700016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</a:rPr>
              <a:t>Avancé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700016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Développement web full stack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4626864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700016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80h  ·  120 000 F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6803136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876288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876288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6876288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Gestion de bases de données &amp; SQL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6803136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876288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24h  ·  40 000 F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274320" y="3895344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347472" y="3968496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47472" y="3968496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47472" y="4178808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UX/UI Design &amp; prototypage</a:t>
            </a:r>
            <a:endParaRPr lang="en-US" sz="1000" dirty="0"/>
          </a:p>
        </p:txBody>
      </p:sp>
      <p:sp>
        <p:nvSpPr>
          <p:cNvPr id="63" name="Shape 61"/>
          <p:cNvSpPr/>
          <p:nvPr/>
        </p:nvSpPr>
        <p:spPr>
          <a:xfrm>
            <a:off x="274320" y="4654296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347472" y="4654296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24h  ·  40 000 F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2450592" y="3895344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2523744" y="3968496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CE4EC"/>
          </a:solidFill>
          <a:ln w="12700">
            <a:solidFill>
              <a:srgbClr val="FCE4EC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2523744" y="3968496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</a:rPr>
              <a:t>Avancé</a:t>
            </a:r>
            <a:endParaRPr lang="en-US" sz="800" dirty="0"/>
          </a:p>
        </p:txBody>
      </p:sp>
      <p:sp>
        <p:nvSpPr>
          <p:cNvPr id="68" name="Text 66"/>
          <p:cNvSpPr/>
          <p:nvPr/>
        </p:nvSpPr>
        <p:spPr>
          <a:xfrm>
            <a:off x="2523744" y="4178808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Réseaux &amp; infrastructure cloud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2450592" y="4654296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2523744" y="4654296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32h  ·  55 000 F</a:t>
            </a:r>
            <a:endParaRPr lang="en-US" sz="900" dirty="0"/>
          </a:p>
        </p:txBody>
      </p:sp>
      <p:sp>
        <p:nvSpPr>
          <p:cNvPr id="71" name="Shape 69"/>
          <p:cNvSpPr/>
          <p:nvPr/>
        </p:nvSpPr>
        <p:spPr>
          <a:xfrm>
            <a:off x="4626864" y="3895344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4700016" y="3968496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EAF3DE"/>
          </a:solidFill>
          <a:ln w="12700">
            <a:solidFill>
              <a:srgbClr val="EAF3DE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4700016" y="3968496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7D32"/>
                </a:solidFill>
              </a:rPr>
              <a:t>Initiation</a:t>
            </a:r>
            <a:endParaRPr lang="en-US" sz="800" dirty="0"/>
          </a:p>
        </p:txBody>
      </p:sp>
      <p:sp>
        <p:nvSpPr>
          <p:cNvPr id="74" name="Text 72"/>
          <p:cNvSpPr/>
          <p:nvPr/>
        </p:nvSpPr>
        <p:spPr>
          <a:xfrm>
            <a:off x="4700016" y="4178808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Marketing digital &amp; e-commerce</a:t>
            </a:r>
            <a:endParaRPr lang="en-US" sz="1000" dirty="0"/>
          </a:p>
        </p:txBody>
      </p:sp>
      <p:sp>
        <p:nvSpPr>
          <p:cNvPr id="75" name="Shape 73"/>
          <p:cNvSpPr/>
          <p:nvPr/>
        </p:nvSpPr>
        <p:spPr>
          <a:xfrm>
            <a:off x="4626864" y="4654296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4700016" y="4654296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20h  ·  35 000 F</a:t>
            </a:r>
            <a:endParaRPr lang="en-US" sz="900" dirty="0"/>
          </a:p>
        </p:txBody>
      </p:sp>
      <p:sp>
        <p:nvSpPr>
          <p:cNvPr id="77" name="Shape 75"/>
          <p:cNvSpPr/>
          <p:nvPr/>
        </p:nvSpPr>
        <p:spPr>
          <a:xfrm>
            <a:off x="6803136" y="3895344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6876288" y="3968496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CE4EC"/>
          </a:solidFill>
          <a:ln w="12700">
            <a:solidFill>
              <a:srgbClr val="FCE4EC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6876288" y="3968496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</a:rPr>
              <a:t>Avancé</a:t>
            </a:r>
            <a:endParaRPr lang="en-US" sz="800" dirty="0"/>
          </a:p>
        </p:txBody>
      </p:sp>
      <p:sp>
        <p:nvSpPr>
          <p:cNvPr id="80" name="Text 78"/>
          <p:cNvSpPr/>
          <p:nvPr/>
        </p:nvSpPr>
        <p:spPr>
          <a:xfrm>
            <a:off x="6876288" y="4178808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Direction des systèmes d'information</a:t>
            </a:r>
            <a:endParaRPr lang="en-US" sz="1000" dirty="0"/>
          </a:p>
        </p:txBody>
      </p:sp>
      <p:sp>
        <p:nvSpPr>
          <p:cNvPr id="81" name="Shape 79"/>
          <p:cNvSpPr/>
          <p:nvPr/>
        </p:nvSpPr>
        <p:spPr>
          <a:xfrm>
            <a:off x="6803136" y="4654296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6876288" y="4654296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342"/>
                </a:solidFill>
              </a:rPr>
              <a:t>40h  ·  90 000 F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IT — Culture digitale &amp; transformation numérique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 : Initiation · Cible : Tout professionnel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914400"/>
            <a:ext cx="3840480" cy="379476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914400"/>
            <a:ext cx="73152" cy="37947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024128"/>
            <a:ext cx="1280160" cy="228600"/>
          </a:xfrm>
          <a:prstGeom prst="roundRect">
            <a:avLst>
              <a:gd name="adj" fmla="val 24000"/>
            </a:avLst>
          </a:prstGeom>
          <a:solidFill>
            <a:srgbClr val="EAF3DE"/>
          </a:solidFill>
          <a:ln w="12700">
            <a:solidFill>
              <a:srgbClr val="EAF3D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024128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Initiation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298448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Culture digitale &amp; transformation numérique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208483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</a:rPr>
              <a:t>Comprendre la révolution numérique, ses enjeux pour les entreprises africaines et maîtriser les outils du quotidien professionnel.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706624"/>
            <a:ext cx="3840480" cy="18288"/>
          </a:xfrm>
          <a:prstGeom prst="rect">
            <a:avLst/>
          </a:prstGeom>
          <a:solidFill>
            <a:srgbClr val="CCCCCC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8346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Durée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691640" y="28346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16h · Tout profil · Distanciel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32918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Public cible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691640" y="32918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Tout professionnel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37490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Certification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691640" y="37490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ON Business Hub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2062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Paiement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691640" y="42062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Wave · Orange Money · Carte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297680" y="914400"/>
            <a:ext cx="457200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480560" y="987552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Contenu du module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480560" y="1316736"/>
            <a:ext cx="42062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Outils bureautiques avancés : Suite Google, Microsoft 365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Cybersécurité et bonnes pratiques en entreprise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Cloud computing : principes et usage professionnel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IA au travail : ChatGPT, Copilot, outils no-code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297680" y="3246120"/>
            <a:ext cx="4572000" cy="146304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4480560" y="3310128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2D016"/>
                </a:solidFill>
              </a:rPr>
              <a:t>Tarifs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480560" y="36118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016"/>
                </a:solidFill>
              </a:rPr>
              <a:t>Essentiel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897880" y="36118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25 000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269480" y="36118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Vidéos 6 mois + PDF + Attestation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480560" y="40690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016"/>
                </a:solidFill>
              </a:rPr>
              <a:t>Certifiant ⭐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897880" y="40690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55 000 F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269480" y="40690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Tout Essentiel + Live + Certification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IT — IA appliquée aux métiers africains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 : Intermédiaire · Cible : Managers, entrepreneurs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914400"/>
            <a:ext cx="3840480" cy="379476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914400"/>
            <a:ext cx="73152" cy="379476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024128"/>
            <a:ext cx="1280160" cy="228600"/>
          </a:xfrm>
          <a:prstGeom prst="roundRect">
            <a:avLst>
              <a:gd name="adj" fmla="val 24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024128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65100"/>
                </a:solidFill>
              </a:rPr>
              <a:t>Intermédiaire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298448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IA appliquée aux métiers africains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208483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</a:rPr>
              <a:t>Comprendre et intégrer l'intelligence artificielle dans ses processus métiers sans être développeur. Cas d'usage africains concrets.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706624"/>
            <a:ext cx="3840480" cy="18288"/>
          </a:xfrm>
          <a:prstGeom prst="rect">
            <a:avLst/>
          </a:prstGeom>
          <a:solidFill>
            <a:srgbClr val="CCCCCC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8346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Durée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691640" y="28346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20h · Managers · Distanciel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32918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Public cible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691640" y="32918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Managers, entrepreneurs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37490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Certification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691640" y="37490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ON Business Hub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2062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Paiement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691640" y="42062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Wave · Orange Money · Carte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297680" y="914400"/>
            <a:ext cx="457200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480560" y="987552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Contenu du module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480560" y="1316736"/>
            <a:ext cx="42062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Panorama de l'IA : machine learning, LLMs, automatisation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Prompt engineering et usage professionnel des LLMs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Automatisation des tâches répétitives (Make, Zapier)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Cas d'usage africains : agri, fintech, santé, éducation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297680" y="3246120"/>
            <a:ext cx="4572000" cy="146304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4480560" y="3310128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2D016"/>
                </a:solidFill>
              </a:rPr>
              <a:t>Tarifs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480560" y="36118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016"/>
                </a:solidFill>
              </a:rPr>
              <a:t>Essentiel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897880" y="36118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35 000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269480" y="36118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Vidéos 6 mois + PDF + Attestation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480560" y="40690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016"/>
                </a:solidFill>
              </a:rPr>
              <a:t>Certifiant ⭐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897880" y="40690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75 000 F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269480" y="40690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Tout Essentiel + Live + Certification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IT — Data Analytics &amp; Excel avancé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 : Intermédiaire · Cible : Analystes, contrôleurs de gestion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914400"/>
            <a:ext cx="3840480" cy="379476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914400"/>
            <a:ext cx="73152" cy="379476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024128"/>
            <a:ext cx="1280160" cy="228600"/>
          </a:xfrm>
          <a:prstGeom prst="roundRect">
            <a:avLst>
              <a:gd name="adj" fmla="val 24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024128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65100"/>
                </a:solidFill>
              </a:rPr>
              <a:t>Intermédiaire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298448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Analytics &amp; Excel avancé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208483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</a:rPr>
              <a:t>Exploiter les données pour prendre de meilleures décisions. Du tableur à la business intelligence, avec des exemples africains.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706624"/>
            <a:ext cx="3840480" cy="18288"/>
          </a:xfrm>
          <a:prstGeom prst="rect">
            <a:avLst/>
          </a:prstGeom>
          <a:solidFill>
            <a:srgbClr val="CCCCCC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8346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Durée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691640" y="28346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24h · Analystes · Distanciel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32918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Public cible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691640" y="32918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Analystes, contrôleurs de gestion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37490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Certification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691640" y="37490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ON Business Hub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2062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Paiement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691640" y="42062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Wave · Orange Money · Carte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297680" y="914400"/>
            <a:ext cx="457200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480560" y="987552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Contenu du module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480560" y="1316736"/>
            <a:ext cx="42062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Excel avancé : tableaux croisés, formules, Power Query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Introduction à Power BI / Google Looker Studio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Collecte, nettoyage et visualisation de données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Prise de décision data-driven en entreprise africaine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297680" y="3246120"/>
            <a:ext cx="4572000" cy="146304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4480560" y="3310128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2D016"/>
                </a:solidFill>
              </a:rPr>
              <a:t>Tarifs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480560" y="36118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016"/>
                </a:solidFill>
              </a:rPr>
              <a:t>Essentiel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897880" y="36118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40 000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269480" y="36118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Vidéos 6 mois + PDF + Attestation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480560" y="40690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016"/>
                </a:solidFill>
              </a:rPr>
              <a:t>Certifiant ⭐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897880" y="40690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85 000 F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269480" y="40690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Tout Essentiel + Live + Certification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IT — Cybersécurité &amp; protection des données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 : Intermédiaire · Cible : DSI, responsables sécurité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914400"/>
            <a:ext cx="3840480" cy="379476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914400"/>
            <a:ext cx="73152" cy="379476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024128"/>
            <a:ext cx="1280160" cy="228600"/>
          </a:xfrm>
          <a:prstGeom prst="roundRect">
            <a:avLst>
              <a:gd name="adj" fmla="val 24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1024128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65100"/>
                </a:solidFill>
              </a:rPr>
              <a:t>Intermédiaire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1298448"/>
            <a:ext cx="3474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Cybersécurité &amp; protection des données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7200" y="2084832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66666"/>
                </a:solidFill>
              </a:rPr>
              <a:t>Identifier les menaces, protéger son organisation et mettre en conformité ses systèmes selon les législations africaines.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2706624"/>
            <a:ext cx="3840480" cy="18288"/>
          </a:xfrm>
          <a:prstGeom prst="rect">
            <a:avLst/>
          </a:prstGeom>
          <a:solidFill>
            <a:srgbClr val="CCCCCC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8346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Durée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691640" y="28346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32h · DSI/RSSI · Distanciel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32918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Public cible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691640" y="32918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DSI, responsables sécurité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37490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Certification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691640" y="37490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ON Business Hub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206240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342"/>
                </a:solidFill>
              </a:rPr>
              <a:t>Paiement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691640" y="420624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44444"/>
                </a:solidFill>
              </a:rPr>
              <a:t>Wave · Orange Money · Carte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297680" y="914400"/>
            <a:ext cx="4572000" cy="219456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480560" y="987552"/>
            <a:ext cx="4206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1A53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Contenu du module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480560" y="1316736"/>
            <a:ext cx="42062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Panorama des cybermenaces actuelles en Afrique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Politique de sécurité et gestion des accès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RGPD et législations africaines sur les données personnelles</a:t>
            </a:r>
            <a:endParaRPr lang="en-US" sz="1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0A0F0A"/>
                </a:solidFill>
              </a:rPr>
              <a:t>Audit et plan de réponse aux incidents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297680" y="3246120"/>
            <a:ext cx="4572000" cy="146304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4480560" y="3310128"/>
            <a:ext cx="4206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F2D016"/>
                </a:solidFill>
              </a:rPr>
              <a:t>Tarifs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480560" y="36118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016"/>
                </a:solidFill>
              </a:rPr>
              <a:t>Essentiel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897880" y="36118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50 000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7269480" y="36118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Vidéos 6 mois + PDF + Attestation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480560" y="40690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016"/>
                </a:solidFill>
              </a:rPr>
              <a:t>Certifiant ⭐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897880" y="40690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100 000 F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269480" y="4069080"/>
            <a:ext cx="1463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Tout Essentiel + Live + Certification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 — Ressources humaines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modules · Stratégie RH, Droit OHADA, Paie, Leadership · Afrique francophone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914400"/>
            <a:ext cx="8595360" cy="6400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91440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11 modules disponibles · Droit OHADA · Gestion de la paie locale · Leadership africain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0" y="914400"/>
            <a:ext cx="1005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2D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274320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7472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CE4EC"/>
          </a:solidFill>
          <a:ln w="12700">
            <a:solidFill>
              <a:srgbClr val="FCE4E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</a:rPr>
              <a:t>Avancé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347472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Stratégie RH &amp; planification des effectifs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32h  ·  50 000 F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450592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523744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23744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2523744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Recrutement &amp; talent acquisition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450592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23744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24h  ·  40 000 F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626864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700016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00016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700016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Évaluation de la performance &amp; talents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26864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00016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20h  ·  35 000 F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803136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876288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CE4EC"/>
          </a:solidFill>
          <a:ln w="12700">
            <a:solidFill>
              <a:srgbClr val="FCE4E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76288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</a:rPr>
              <a:t>Avancé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876288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Formation professionnelle &amp; ingénierie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803136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76288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28h  ·  45 000 F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74320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7472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47472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47472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 &amp; management d'équipe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74320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47472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24h  ·  40 000 F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2450592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2523744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523744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2523744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Droit du travail &amp; législation africaine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2450592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523744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24h  ·  40 000 F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4626864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700016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700016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700016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Gestion de la paie &amp; rémunération globale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4626864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700016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28h  ·  45 000 F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6803136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876288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876288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6876288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Relations sociales &amp; dialogue social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6803136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876288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16h  ·  30 000 F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274320" y="3895344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347472" y="3968496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CE4EC"/>
          </a:solidFill>
          <a:ln w="12700">
            <a:solidFill>
              <a:srgbClr val="FCE4EC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47472" y="3968496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</a:rPr>
              <a:t>Avancé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47472" y="4178808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Gestion du changement &amp; conduite du projet</a:t>
            </a:r>
            <a:endParaRPr lang="en-US" sz="1000" dirty="0"/>
          </a:p>
        </p:txBody>
      </p:sp>
      <p:sp>
        <p:nvSpPr>
          <p:cNvPr id="63" name="Shape 61"/>
          <p:cNvSpPr/>
          <p:nvPr/>
        </p:nvSpPr>
        <p:spPr>
          <a:xfrm>
            <a:off x="274320" y="4654296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347472" y="4654296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20h  ·  35 000 F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2450592" y="3895344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2523744" y="3968496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EAF3DE"/>
          </a:solidFill>
          <a:ln w="12700">
            <a:solidFill>
              <a:srgbClr val="EAF3DE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2523744" y="3968496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7D32"/>
                </a:solidFill>
              </a:rPr>
              <a:t>Initiation</a:t>
            </a:r>
            <a:endParaRPr lang="en-US" sz="800" dirty="0"/>
          </a:p>
        </p:txBody>
      </p:sp>
      <p:sp>
        <p:nvSpPr>
          <p:cNvPr id="68" name="Text 66"/>
          <p:cNvSpPr/>
          <p:nvPr/>
        </p:nvSpPr>
        <p:spPr>
          <a:xfrm>
            <a:off x="2523744" y="4178808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 interne &amp; marque employeur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2450592" y="4654296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2523744" y="4654296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16h  ·  28 000 F</a:t>
            </a:r>
            <a:endParaRPr lang="en-US" sz="900" dirty="0"/>
          </a:p>
        </p:txBody>
      </p:sp>
      <p:sp>
        <p:nvSpPr>
          <p:cNvPr id="71" name="Shape 69"/>
          <p:cNvSpPr/>
          <p:nvPr/>
        </p:nvSpPr>
        <p:spPr>
          <a:xfrm>
            <a:off x="4626864" y="3895344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4700016" y="3968496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4700016" y="3968496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74" name="Text 72"/>
          <p:cNvSpPr/>
          <p:nvPr/>
        </p:nvSpPr>
        <p:spPr>
          <a:xfrm>
            <a:off x="4700016" y="4178808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SIRH &amp; digitalisation RH</a:t>
            </a:r>
            <a:endParaRPr lang="en-US" sz="1000" dirty="0"/>
          </a:p>
        </p:txBody>
      </p:sp>
      <p:sp>
        <p:nvSpPr>
          <p:cNvPr id="75" name="Shape 73"/>
          <p:cNvSpPr/>
          <p:nvPr/>
        </p:nvSpPr>
        <p:spPr>
          <a:xfrm>
            <a:off x="4626864" y="4654296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4700016" y="4654296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7D32"/>
                </a:solidFill>
              </a:rPr>
              <a:t>28h  ·  45 000 F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5342"/>
          </a:solidFill>
          <a:ln w="12700">
            <a:solidFill>
              <a:srgbClr val="1A5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 — Private Equity &amp; Finance d'entreprise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65760" y="621792"/>
            <a:ext cx="8412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modules · Valorisation, Due Diligence, Fundraising · Marchés africains · Norme OHADA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45720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FBFA1"/>
                </a:solidFill>
              </a:rPr>
              <a:t>ON Business Hub — onbusinesshub.com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0" y="4892040"/>
            <a:ext cx="384048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D4AC0D"/>
                </a:solidFill>
              </a:rPr>
              <a:t>contact@onbusinesshub.com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74320" y="914400"/>
            <a:ext cx="8595360" cy="640080"/>
          </a:xfrm>
          <a:prstGeom prst="rect">
            <a:avLst/>
          </a:prstGeom>
          <a:solidFill>
            <a:srgbClr val="0D2E23"/>
          </a:solidFill>
          <a:ln w="12700">
            <a:solidFill>
              <a:srgbClr val="0D2E2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914400"/>
            <a:ext cx="6858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D016"/>
                </a:solidFill>
              </a:rPr>
              <a:t>10 modules · Unique sur le marché francophone africain · Du débutant à l'expert PE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772400" y="914400"/>
            <a:ext cx="1005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2D0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274320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47472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EAF3DE"/>
          </a:solidFill>
          <a:ln w="12700">
            <a:solidFill>
              <a:srgbClr val="EAF3D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7D32"/>
                </a:solidFill>
              </a:rPr>
              <a:t>Initiation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347472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Finance d'entreprise &amp; états financiers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7472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24h  ·  40 000 F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450592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523744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CE4EC"/>
          </a:solidFill>
          <a:ln w="12700">
            <a:solidFill>
              <a:srgbClr val="FCE4E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523744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</a:rPr>
              <a:t>Avancé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2523744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Modélisation financière &amp; valorisation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450592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23744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40h  ·  75 000 F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626864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700016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700016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700016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Introduction au PE en Afrique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26864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00016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28h  ·  45 000 F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803136" y="1664208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876288" y="1737360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CE4EC"/>
          </a:solidFill>
          <a:ln w="12700">
            <a:solidFill>
              <a:srgbClr val="FCE4E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876288" y="1737360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</a:rPr>
              <a:t>Avancé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876288" y="194767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Due diligence &amp; structuration d'opération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803136" y="2423160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876288" y="2423160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40h  ·  80 000 F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274320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347472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47472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47472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Fundraising &amp; pitch investisseur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74320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47472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24h  ·  45 000 F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2450592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2523744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523744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2523744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Gestion de trésorerie &amp; financement CT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2450592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523744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28h  ·  45 000 F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4626864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700016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700016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700016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Contrôle de gestion &amp; pilotage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4626864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700016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32h  ·  55 000 F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6803136" y="2779776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876288" y="2852928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876288" y="2852928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6876288" y="3063240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Analyse crédit &amp; risque bancaire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6803136" y="3538728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876288" y="3538728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24h  ·  45 000 F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274320" y="3895344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347472" y="3968496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FF8E1"/>
          </a:solidFill>
          <a:ln w="12700">
            <a:solidFill>
              <a:srgbClr val="FFF8E1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47472" y="3968496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65100"/>
                </a:solidFill>
              </a:rPr>
              <a:t>Intermédiaire</a:t>
            </a:r>
            <a:endParaRPr lang="en-US" sz="800" dirty="0"/>
          </a:p>
        </p:txBody>
      </p:sp>
      <p:sp>
        <p:nvSpPr>
          <p:cNvPr id="62" name="Text 60"/>
          <p:cNvSpPr/>
          <p:nvPr/>
        </p:nvSpPr>
        <p:spPr>
          <a:xfrm>
            <a:off x="347472" y="4178808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Fiscalité des entreprises en zone OHADA</a:t>
            </a:r>
            <a:endParaRPr lang="en-US" sz="1000" dirty="0"/>
          </a:p>
        </p:txBody>
      </p:sp>
      <p:sp>
        <p:nvSpPr>
          <p:cNvPr id="63" name="Shape 61"/>
          <p:cNvSpPr/>
          <p:nvPr/>
        </p:nvSpPr>
        <p:spPr>
          <a:xfrm>
            <a:off x="274320" y="4654296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347472" y="4654296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20h  ·  38 000 F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2450592" y="3895344"/>
            <a:ext cx="2057400" cy="1005840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2523744" y="3968496"/>
            <a:ext cx="1005840" cy="182880"/>
          </a:xfrm>
          <a:prstGeom prst="roundRect">
            <a:avLst>
              <a:gd name="adj" fmla="val 20000"/>
            </a:avLst>
          </a:prstGeom>
          <a:solidFill>
            <a:srgbClr val="FCE4EC"/>
          </a:solidFill>
          <a:ln w="12700">
            <a:solidFill>
              <a:srgbClr val="FCE4EC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2523744" y="3968496"/>
            <a:ext cx="1005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62828"/>
                </a:solidFill>
              </a:rPr>
              <a:t>Avancé</a:t>
            </a:r>
            <a:endParaRPr lang="en-US" sz="800" dirty="0"/>
          </a:p>
        </p:txBody>
      </p:sp>
      <p:sp>
        <p:nvSpPr>
          <p:cNvPr id="68" name="Text 66"/>
          <p:cNvSpPr/>
          <p:nvPr/>
        </p:nvSpPr>
        <p:spPr>
          <a:xfrm>
            <a:off x="2523744" y="4178808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0F0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Gouvernance d'entreprise &amp; ESG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2450592" y="4654296"/>
            <a:ext cx="2057400" cy="246888"/>
          </a:xfrm>
          <a:prstGeom prst="rect">
            <a:avLst/>
          </a:prstGeom>
          <a:solidFill>
            <a:srgbClr val="F0EDE6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2523744" y="4654296"/>
            <a:ext cx="19202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4AC0D"/>
                </a:solidFill>
              </a:rPr>
              <a:t>20h  ·  38 000 F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Business Hub — Catalogue Formations IT, RH &amp; Private Equity</dc:title>
  <dc:subject>PptxGenJS Presentation</dc:subject>
  <dc:creator>PptxGenJS</dc:creator>
  <cp:lastModifiedBy>PptxGenJS</cp:lastModifiedBy>
  <cp:revision>1</cp:revision>
  <dcterms:created xsi:type="dcterms:W3CDTF">2026-04-30T22:23:30Z</dcterms:created>
  <dcterms:modified xsi:type="dcterms:W3CDTF">2026-04-30T22:23:30Z</dcterms:modified>
</cp:coreProperties>
</file>